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98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Xây Dựng Website Bán Hàng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Đồ án môn học: Chuyên đề Backend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Giảng viên hướng dẫn: Nguyễn Minh Hải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Sinh viên thực hiện: Nguyễn Vĩ Đạt - MSSV: 501240327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TP. Hồ Chí Minh, tháng 1 năm 2025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57537-DC23-5C1C-D160-3D8CFB30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3550" y="7297088"/>
            <a:ext cx="1987952" cy="9325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54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Kết Luận &amp; Hướng Phát Triển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231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Hệ thống Backend đã hoàn thành các mục tiêu đề ra, nhưng vẫn còn tiềm năng phát triển.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04128"/>
            <a:ext cx="3664744" cy="2047994"/>
          </a:xfrm>
          <a:prstGeom prst="roundRect">
            <a:avLst>
              <a:gd name="adj" fmla="val 2658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373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Ưu điểm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228981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Kiến trúc sạch, xử lý lỗi tập trung, trải nghiệm người dùng tốt.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504128"/>
            <a:ext cx="3664863" cy="2047994"/>
          </a:xfrm>
          <a:prstGeom prst="roundRect">
            <a:avLst>
              <a:gd name="adj" fmla="val 2658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406182" y="373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Khuyết điểm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42289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Chưa có Transaction, chưa tối ưu Caching với Redis.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778937"/>
            <a:ext cx="7556421" cy="1685092"/>
          </a:xfrm>
          <a:prstGeom prst="roundRect">
            <a:avLst>
              <a:gd name="adj" fmla="val 323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Hướng phát triển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50378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Tích hợp Redis Caching, thông báo Real-time</a:t>
            </a: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triển khai Docker.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4FD23C-E58A-94F0-260F-E0BC30DE8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134" y="7600117"/>
            <a:ext cx="1905266" cy="5329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13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Lời Mở Đầu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502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Trong bối cảnh kinh tế số phát triển mạnh mẽ, hệ thống Thương mại điện tử (E-commerce) đòi hỏi nền tảng Backend vững chắc, an toàn và có khả năng xử lý nghiệp vụ phức tạp.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94152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3928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Quản lý đồng bộ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41900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Tồn kho, giỏ hàng, khuyến mãi, đơn hàng, cổng thanh toán.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369415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919782" y="3928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Nền tảng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782" y="44190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Node.js kết hợp MongoDB, kiến trúc MVC.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60605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8224" y="5840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Bảo mật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33091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JWT cho xác thực, Bcrypt cho mã hóa mật khẩu.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626" y="688062"/>
            <a:ext cx="4765953" cy="595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Mục Tiêu Dự Án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3626" y="1569601"/>
            <a:ext cx="7809548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Dự án tập trung xây dựng nền tảng Backend cho ứng dụng thương mại điện tử hiện đại với các mục tiêu trọng tâm: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3626" y="2393871"/>
            <a:ext cx="7809548" cy="1143953"/>
          </a:xfrm>
          <a:prstGeom prst="roundRect">
            <a:avLst>
              <a:gd name="adj" fmla="val 959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66" y="2393871"/>
            <a:ext cx="91440" cy="11439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5685" y="2607350"/>
            <a:ext cx="2382917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Chuẩn Hóa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435685" y="3019425"/>
            <a:ext cx="731400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Thiết kế theo RESTful API, dễ dàng kết nối Frontend (Web, Mobile).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153626" y="3728442"/>
            <a:ext cx="7809548" cy="1143953"/>
          </a:xfrm>
          <a:prstGeom prst="roundRect">
            <a:avLst>
              <a:gd name="adj" fmla="val 959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66" y="3728442"/>
            <a:ext cx="91440" cy="11439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435685" y="3941921"/>
            <a:ext cx="2382917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Tối Ưu Giao Dịch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6435685" y="4353997"/>
            <a:ext cx="731400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Tích hợp VNPay, MoMo cho trải nghiệm mua sắm không tiền mặt an toàn.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6153626" y="5063014"/>
            <a:ext cx="7809548" cy="1143953"/>
          </a:xfrm>
          <a:prstGeom prst="roundRect">
            <a:avLst>
              <a:gd name="adj" fmla="val 959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66" y="5063014"/>
            <a:ext cx="91440" cy="114395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435685" y="5276493"/>
            <a:ext cx="2382917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Toàn Thông Tin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6435685" y="5688568"/>
            <a:ext cx="731400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Mã hóa mật khẩu, JWT (Access/Refresh Token), bảo mật Cookie.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6153626" y="6397585"/>
            <a:ext cx="7809548" cy="1143953"/>
          </a:xfrm>
          <a:prstGeom prst="roundRect">
            <a:avLst>
              <a:gd name="adj" fmla="val 959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66" y="6397585"/>
            <a:ext cx="91440" cy="114395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435685" y="6611064"/>
            <a:ext cx="2399467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Quản Lý Tài Nguyên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6435685" y="7023140"/>
            <a:ext cx="731400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Tự động hóa quản lý hình ảnh sản phẩm trên Cloudinary.</a:t>
            </a:r>
            <a:endParaRPr lang="en-US" sz="1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13CA25-459E-BDE0-7037-448A0A66C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471" y="7655839"/>
            <a:ext cx="1905266" cy="5737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330"/>
            <a:ext cx="9415582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Chức Năng Cơ Bản Của Hệ Thống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0812" y="4434126"/>
            <a:ext cx="130687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Hệ thống Backend cung cấp các chức năng nghiệp vụ cốt lõi: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0812" y="5242798"/>
            <a:ext cx="62622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Quản lý người dùng (Đăng ký, đăng nhập, khôi phục mật khẩu qua OTP Email).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0812" y="6034683"/>
            <a:ext cx="62622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Quản lý sản phẩm (Thêm, sửa, xóa, tìm kiếm, quản lý thông số).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0812" y="6826568"/>
            <a:ext cx="62622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Quản lý giỏ hàng &amp; Khuyến mãi (Tính tổng giá, áp dụng mã giảm giá).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4997" y="5242798"/>
            <a:ext cx="626221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Hệ thống thanh toán (COD, VNPay, MoMo).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4997" y="5677733"/>
            <a:ext cx="62622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Đánh giá &amp; Phản hồi (Đánh giá sản phẩm bằng văn bản và hình ảnh).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4997" y="6469618"/>
            <a:ext cx="626221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Quản lý danh mục (Tổ chức hàng hóa theo phân cấp).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E6C1D-D8BE-AC56-EB0F-C71D4F05A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134" y="7245071"/>
            <a:ext cx="1905266" cy="9035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907733"/>
            <a:ext cx="76833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Kiến Trúc Công Nghệ &amp; Thư Viện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0329" y="2524601"/>
            <a:ext cx="768334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Hệ thống Backend được xây dựng trên Node.js với Express, sử dụng MongoDB và Mongoose.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329" y="3426976"/>
            <a:ext cx="521613" cy="5216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2689" y="3550801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512689" y="4001929"/>
            <a:ext cx="690098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Môi trường runtime JavaScript phía máy chủ, xử lý tác vụ bất đồng bộ hiệu quả.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329" y="5086945"/>
            <a:ext cx="521613" cy="5216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12689" y="5210770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512689" y="5661898"/>
            <a:ext cx="690098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Framework nhẹ, linh hoạt để xây dựng HTTP Server và RESTful API.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329" y="6413063"/>
            <a:ext cx="521613" cy="5216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12689" y="6536888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Mongoose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512689" y="6988016"/>
            <a:ext cx="690098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Thư viện ODM cho MongoDB, định nghĩa Schema và kiểm tra dữ liệu.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8753" y="850106"/>
            <a:ext cx="5372814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Hệ Thống Xác Thực &amp; Bảo Mật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98753" y="1509117"/>
            <a:ext cx="814649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Bảo mật là ưu tiên hàng đầu, sử dụng Stateless Authentication.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498753" y="2111097"/>
            <a:ext cx="8146494" cy="1050012"/>
          </a:xfrm>
          <a:prstGeom prst="roundRect">
            <a:avLst>
              <a:gd name="adj" fmla="val 6967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3" y="2095857"/>
            <a:ext cx="8146494" cy="6096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283" y="1897380"/>
            <a:ext cx="427434" cy="42743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6513" y="2025491"/>
            <a:ext cx="170974" cy="17097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56392" y="2467332"/>
            <a:ext cx="181082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jsonwebtoken (JWT)</a:t>
            </a:r>
            <a:endParaRPr lang="en-US" sz="1400" dirty="0"/>
          </a:p>
        </p:txBody>
      </p:sp>
      <p:sp>
        <p:nvSpPr>
          <p:cNvPr id="10" name="Text 4"/>
          <p:cNvSpPr/>
          <p:nvPr/>
        </p:nvSpPr>
        <p:spPr>
          <a:xfrm>
            <a:off x="656392" y="2775466"/>
            <a:ext cx="783121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Tạo và xác thực Access Token, Refresh Token để nhận diện người dùng.</a:t>
            </a:r>
            <a:endParaRPr lang="en-US" sz="1100" dirty="0"/>
          </a:p>
        </p:txBody>
      </p:sp>
      <p:sp>
        <p:nvSpPr>
          <p:cNvPr id="11" name="Shape 5"/>
          <p:cNvSpPr/>
          <p:nvPr/>
        </p:nvSpPr>
        <p:spPr>
          <a:xfrm>
            <a:off x="498753" y="3517225"/>
            <a:ext cx="8146494" cy="1050012"/>
          </a:xfrm>
          <a:prstGeom prst="roundRect">
            <a:avLst>
              <a:gd name="adj" fmla="val 6967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3" y="3501985"/>
            <a:ext cx="8146494" cy="6096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283" y="3303508"/>
            <a:ext cx="427434" cy="427434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6513" y="3431619"/>
            <a:ext cx="170974" cy="170974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56392" y="3873460"/>
            <a:ext cx="178129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Bcrypt</a:t>
            </a:r>
            <a:endParaRPr lang="en-US" sz="1400" dirty="0"/>
          </a:p>
        </p:txBody>
      </p:sp>
      <p:sp>
        <p:nvSpPr>
          <p:cNvPr id="16" name="Text 7"/>
          <p:cNvSpPr/>
          <p:nvPr/>
        </p:nvSpPr>
        <p:spPr>
          <a:xfrm>
            <a:off x="656392" y="4181594"/>
            <a:ext cx="783121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Băm mật khẩu với 10 vòng salt trước khi lưu vào DB, tăng cường bảo mật.</a:t>
            </a:r>
            <a:endParaRPr lang="en-US" sz="1100" dirty="0"/>
          </a:p>
        </p:txBody>
      </p:sp>
      <p:sp>
        <p:nvSpPr>
          <p:cNvPr id="17" name="Shape 8"/>
          <p:cNvSpPr/>
          <p:nvPr/>
        </p:nvSpPr>
        <p:spPr>
          <a:xfrm>
            <a:off x="498753" y="4923353"/>
            <a:ext cx="8146494" cy="1050012"/>
          </a:xfrm>
          <a:prstGeom prst="roundRect">
            <a:avLst>
              <a:gd name="adj" fmla="val 6967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3" y="4908113"/>
            <a:ext cx="8146494" cy="6096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283" y="4709636"/>
            <a:ext cx="427434" cy="427434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6513" y="4837748"/>
            <a:ext cx="170974" cy="170974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56392" y="5279588"/>
            <a:ext cx="178129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cookie-parser</a:t>
            </a:r>
            <a:endParaRPr lang="en-US" sz="1400" dirty="0"/>
          </a:p>
        </p:txBody>
      </p:sp>
      <p:sp>
        <p:nvSpPr>
          <p:cNvPr id="22" name="Text 10"/>
          <p:cNvSpPr/>
          <p:nvPr/>
        </p:nvSpPr>
        <p:spPr>
          <a:xfrm>
            <a:off x="656392" y="5587722"/>
            <a:ext cx="783121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Lưu trữ token trong cookie với cờ httpOnly, ngăn chặn tấn công XSS.</a:t>
            </a:r>
            <a:endParaRPr lang="en-US" sz="1100" dirty="0"/>
          </a:p>
        </p:txBody>
      </p:sp>
      <p:sp>
        <p:nvSpPr>
          <p:cNvPr id="23" name="Shape 11"/>
          <p:cNvSpPr/>
          <p:nvPr/>
        </p:nvSpPr>
        <p:spPr>
          <a:xfrm>
            <a:off x="498753" y="6329482"/>
            <a:ext cx="8146494" cy="1050012"/>
          </a:xfrm>
          <a:prstGeom prst="roundRect">
            <a:avLst>
              <a:gd name="adj" fmla="val 6967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3" y="6314242"/>
            <a:ext cx="8146494" cy="60960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283" y="6115764"/>
            <a:ext cx="427434" cy="427434"/>
          </a:xfrm>
          <a:prstGeom prst="rect">
            <a:avLst/>
          </a:prstGeom>
        </p:spPr>
      </p:pic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86513" y="6243876"/>
            <a:ext cx="170974" cy="170974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656392" y="6685717"/>
            <a:ext cx="178129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otp-generator</a:t>
            </a:r>
            <a:endParaRPr lang="en-US" sz="1400" dirty="0"/>
          </a:p>
        </p:txBody>
      </p:sp>
      <p:sp>
        <p:nvSpPr>
          <p:cNvPr id="28" name="Text 13"/>
          <p:cNvSpPr/>
          <p:nvPr/>
        </p:nvSpPr>
        <p:spPr>
          <a:xfrm>
            <a:off x="656392" y="6993850"/>
            <a:ext cx="783121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Tạo mã OTP 6 chữ số ngẫu nhiên cho quy trình khôi phục mật khẩu.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71368" y="429816"/>
            <a:ext cx="7500461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Xử Lý Đa Phương Tiện &amp; Truyền Thông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2371368" y="1230749"/>
            <a:ext cx="9887545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Hệ thống tối ưu việc quản lý hình ảnh và gửi email tự động.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68" y="1832491"/>
            <a:ext cx="4753094" cy="47530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71368" y="6761440"/>
            <a:ext cx="195405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Cloudinary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371368" y="7161848"/>
            <a:ext cx="4753094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Lưu trữ, tối ưu và phân phối hình ảnh sản phẩm qua CDN. Multer xử lý upload.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320" y="1832491"/>
            <a:ext cx="4753094" cy="47530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3320" y="6761440"/>
            <a:ext cx="195405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Nodemailer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513320" y="7161848"/>
            <a:ext cx="475309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Gửi email tự động kết hợp Googleapis và OAuth2, đảm bảo an toàn.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9120B7-8984-3EF6-865D-4D04AA83E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5134" y="7411878"/>
            <a:ext cx="1905266" cy="8177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5342" y="2666405"/>
            <a:ext cx="6857881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Tích Hợp Thanh Toán &amp; Tiện Ích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1785342" y="3475077"/>
            <a:ext cx="1105959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Hệ thống hỗ trợ thanh toán đa phương thức và các công cụ hỗ trợ phát triển.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1785342" y="3951565"/>
            <a:ext cx="5442347" cy="524470"/>
          </a:xfrm>
          <a:prstGeom prst="roundRect">
            <a:avLst>
              <a:gd name="adj" fmla="val 48009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5428" y="4082653"/>
            <a:ext cx="262176" cy="2621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60126" y="4650819"/>
            <a:ext cx="218563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VNPay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960126" y="5028962"/>
            <a:ext cx="509277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Tích hợp cổng thanh toán, tạo URL, kiểm tra chữ ký số SHA512.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402473" y="3951565"/>
            <a:ext cx="5442466" cy="524470"/>
          </a:xfrm>
          <a:prstGeom prst="roundRect">
            <a:avLst>
              <a:gd name="adj" fmla="val 48009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2558" y="4082653"/>
            <a:ext cx="262176" cy="2621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77257" y="4650819"/>
            <a:ext cx="218563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MoMo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577257" y="5028962"/>
            <a:ext cx="5092898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Tích hợp ví điện tử, sử dụng HTTPS và thuật toán mã hóa HMAC-SHA256.</a:t>
            </a:r>
            <a:endParaRPr lang="en-US" sz="1350" dirty="0"/>
          </a:p>
        </p:txBody>
      </p:sp>
      <p:sp>
        <p:nvSpPr>
          <p:cNvPr id="13" name="Shape 8"/>
          <p:cNvSpPr/>
          <p:nvPr/>
        </p:nvSpPr>
        <p:spPr>
          <a:xfrm>
            <a:off x="1785342" y="5938123"/>
            <a:ext cx="5442347" cy="524470"/>
          </a:xfrm>
          <a:prstGeom prst="roundRect">
            <a:avLst>
              <a:gd name="adj" fmla="val 48009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5428" y="6069211"/>
            <a:ext cx="262176" cy="26217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960126" y="6637377"/>
            <a:ext cx="218563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CORS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1960126" y="7015520"/>
            <a:ext cx="5092779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Cấu hình chia sẻ tài nguyên giữa các nguồn, kiểm soát truy cập API.</a:t>
            </a:r>
            <a:endParaRPr lang="en-US" sz="1350" dirty="0"/>
          </a:p>
        </p:txBody>
      </p:sp>
      <p:sp>
        <p:nvSpPr>
          <p:cNvPr id="17" name="Shape 11"/>
          <p:cNvSpPr/>
          <p:nvPr/>
        </p:nvSpPr>
        <p:spPr>
          <a:xfrm>
            <a:off x="7402473" y="5938123"/>
            <a:ext cx="5442466" cy="524470"/>
          </a:xfrm>
          <a:prstGeom prst="roundRect">
            <a:avLst>
              <a:gd name="adj" fmla="val 48009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92558" y="6069211"/>
            <a:ext cx="262176" cy="262176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577257" y="6637377"/>
            <a:ext cx="218563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Dotenv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7577257" y="7015520"/>
            <a:ext cx="509289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Quản lý biến môi trường nhạy cảm, tách biệt khỏi mã nguồn.</a:t>
            </a:r>
            <a:endParaRPr lang="en-US" sz="13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453941-9481-2C45-867A-69DF2F7098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70155" y="7575114"/>
            <a:ext cx="1905266" cy="5595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8541" y="492323"/>
            <a:ext cx="6366986" cy="558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Thiết Kế Kiến Trúc Hệ Thống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658541" y="1408986"/>
            <a:ext cx="11313200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Dự án xây dựng dựa trên kiến trúc phân tầng (Layered Architecture) với cấu trúc thư mục rõ ràng.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41" y="2097524"/>
            <a:ext cx="5438418" cy="54384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0823" y="2075140"/>
            <a:ext cx="3149322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Cấu trúc thư mục tổng quát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40823" y="2533412"/>
            <a:ext cx="543841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auth/: Logic xác thực JWT.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0823" y="2882027"/>
            <a:ext cx="543841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config/: Cấu hình kết nối DB, Cloudinary.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0823" y="3230642"/>
            <a:ext cx="543841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controllers/: Xử lý yêu cầu từ Router.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0823" y="3579257"/>
            <a:ext cx="543841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middleware/: Lớp kiểm soát truy cập (authUser, authAdmin).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0823" y="3927872"/>
            <a:ext cx="543841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models/: Định nghĩa Schema dữ liệu MongoDB.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0823" y="4276487"/>
            <a:ext cx="543841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routes/: Quản lý các Endpoint API.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0823" y="4625102"/>
            <a:ext cx="543841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utils/: Các công cụ hỗ trợ.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111F00-FD84-942E-AFCB-27850FB47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513" y="7535942"/>
            <a:ext cx="1905266" cy="6936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855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Nguyễn Vĩ Đạt</cp:lastModifiedBy>
  <cp:revision>4</cp:revision>
  <dcterms:created xsi:type="dcterms:W3CDTF">2026-01-20T02:05:07Z</dcterms:created>
  <dcterms:modified xsi:type="dcterms:W3CDTF">2026-01-26T08:13:14Z</dcterms:modified>
</cp:coreProperties>
</file>